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56" r:id="rId3"/>
    <p:sldId id="263" r:id="rId4"/>
    <p:sldId id="262" r:id="rId5"/>
    <p:sldId id="258" r:id="rId6"/>
    <p:sldId id="265" r:id="rId7"/>
    <p:sldId id="268" r:id="rId8"/>
    <p:sldId id="264" r:id="rId9"/>
    <p:sldId id="266" r:id="rId10"/>
    <p:sldId id="267" r:id="rId11"/>
    <p:sldId id="259" r:id="rId12"/>
    <p:sldId id="261" r:id="rId13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479" autoAdjust="0"/>
  </p:normalViewPr>
  <p:slideViewPr>
    <p:cSldViewPr snapToGrid="0">
      <p:cViewPr varScale="1">
        <p:scale>
          <a:sx n="72" d="100"/>
          <a:sy n="72" d="100"/>
        </p:scale>
        <p:origin x="110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E7FCD-3AE8-45A9-B7B5-92B54AED54B5}" type="datetimeFigureOut">
              <a:rPr lang="sk-SK" smtClean="0"/>
              <a:t>1. 12. 2017</a:t>
            </a:fld>
            <a:endParaRPr lang="sk-SK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k-SK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k-SK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ECB07-7502-4A19-A9EF-F2D98E590B7D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19504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84590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• </a:t>
            </a:r>
            <a:r>
              <a:rPr lang="sk-SK" dirty="0" err="1"/>
              <a:t>development</a:t>
            </a:r>
            <a:r>
              <a:rPr lang="sk-SK" baseline="0" dirty="0"/>
              <a:t> </a:t>
            </a:r>
            <a:r>
              <a:rPr lang="sk-SK" baseline="0" dirty="0" err="1"/>
              <a:t>from</a:t>
            </a:r>
            <a:r>
              <a:rPr lang="sk-SK" baseline="0" dirty="0"/>
              <a:t> </a:t>
            </a:r>
            <a:r>
              <a:rPr lang="sk-SK" baseline="0" dirty="0" err="1"/>
              <a:t>sketches</a:t>
            </a:r>
            <a:r>
              <a:rPr lang="sk-SK" baseline="0" dirty="0"/>
              <a:t> to XD prototype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10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3996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k-SK" dirty="0"/>
              <a:t>• </a:t>
            </a:r>
            <a:r>
              <a:rPr lang="sk-SK" dirty="0" err="1"/>
              <a:t>demonstration</a:t>
            </a:r>
            <a:endParaRPr lang="sk-SK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11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26347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2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5493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• </a:t>
            </a:r>
            <a:r>
              <a:rPr lang="sk-SK" dirty="0" err="1"/>
              <a:t>Who</a:t>
            </a:r>
            <a:r>
              <a:rPr lang="sk-SK" baseline="0" dirty="0"/>
              <a:t> are </a:t>
            </a:r>
            <a:r>
              <a:rPr lang="sk-SK" baseline="0" dirty="0" err="1"/>
              <a:t>we</a:t>
            </a:r>
            <a:r>
              <a:rPr lang="sk-SK" baseline="0" dirty="0"/>
              <a:t>? </a:t>
            </a:r>
          </a:p>
          <a:p>
            <a:r>
              <a:rPr lang="sk-SK" baseline="0" dirty="0"/>
              <a:t>• </a:t>
            </a:r>
            <a:r>
              <a:rPr lang="sk-SK" baseline="0" dirty="0" err="1"/>
              <a:t>Mission</a:t>
            </a:r>
            <a:r>
              <a:rPr lang="sk-SK" baseline="0" dirty="0"/>
              <a:t>, </a:t>
            </a:r>
            <a:r>
              <a:rPr lang="sk-SK" baseline="0" dirty="0" err="1"/>
              <a:t>vision</a:t>
            </a:r>
            <a:r>
              <a:rPr lang="sk-SK" baseline="0" dirty="0"/>
              <a:t>, </a:t>
            </a:r>
            <a:r>
              <a:rPr lang="sk-SK" baseline="0" dirty="0" err="1"/>
              <a:t>values</a:t>
            </a:r>
            <a:endParaRPr lang="sk-SK" baseline="0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3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0869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customer</a:t>
            </a:r>
            <a:r>
              <a:rPr lang="sk-SK" baseline="0" dirty="0"/>
              <a:t> </a:t>
            </a:r>
            <a:r>
              <a:rPr lang="sk-SK" baseline="0" dirty="0" err="1"/>
              <a:t>is</a:t>
            </a:r>
            <a:r>
              <a:rPr lang="sk-SK" baseline="0" dirty="0"/>
              <a:t> </a:t>
            </a:r>
            <a:r>
              <a:rPr lang="en-US" dirty="0"/>
              <a:t>clear</a:t>
            </a:r>
            <a:r>
              <a:rPr lang="sk-SK" dirty="0"/>
              <a:t>l</a:t>
            </a:r>
            <a:r>
              <a:rPr lang="en-GB" dirty="0"/>
              <a:t>y</a:t>
            </a:r>
            <a:r>
              <a:rPr lang="en-US" dirty="0"/>
              <a:t> confused about how the amount of money spend on groceries – the paper receipts are not helpful. He</a:t>
            </a:r>
            <a:r>
              <a:rPr lang="en-US" baseline="0" dirty="0"/>
              <a:t> can download the </a:t>
            </a:r>
            <a:r>
              <a:rPr lang="en-US" baseline="0" dirty="0" err="1"/>
              <a:t>monTree</a:t>
            </a:r>
            <a:r>
              <a:rPr lang="en-US" baseline="0" dirty="0"/>
              <a:t> app and get a clear view on the budget AND save the environment by not having the receipt printed out.</a:t>
            </a:r>
            <a:endParaRPr lang="en-US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4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24730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5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2996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Same</a:t>
            </a:r>
            <a:r>
              <a:rPr lang="sk-SK" dirty="0"/>
              <a:t>,</a:t>
            </a:r>
            <a:r>
              <a:rPr lang="sk-SK" baseline="0" dirty="0"/>
              <a:t> </a:t>
            </a:r>
            <a:r>
              <a:rPr lang="sk-SK" baseline="0" dirty="0" err="1"/>
              <a:t>except</a:t>
            </a:r>
            <a:r>
              <a:rPr lang="sk-SK" baseline="0" dirty="0"/>
              <a:t> </a:t>
            </a:r>
            <a:r>
              <a:rPr lang="sk-SK" baseline="0" dirty="0" err="1"/>
              <a:t>for</a:t>
            </a:r>
            <a:r>
              <a:rPr lang="sk-SK" baseline="0" dirty="0"/>
              <a:t> </a:t>
            </a:r>
            <a:r>
              <a:rPr lang="sk-SK" baseline="0" dirty="0" err="1"/>
              <a:t>colors</a:t>
            </a:r>
            <a:r>
              <a:rPr lang="sk-SK" baseline="0" dirty="0"/>
              <a:t> and </a:t>
            </a:r>
            <a:r>
              <a:rPr lang="sk-SK" baseline="0" dirty="0" err="1"/>
              <a:t>typography</a:t>
            </a:r>
            <a:endParaRPr lang="sk-SK" baseline="0" dirty="0"/>
          </a:p>
          <a:p>
            <a:r>
              <a:rPr lang="sk-SK" baseline="0" dirty="0"/>
              <a:t>•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choice</a:t>
            </a:r>
            <a:r>
              <a:rPr lang="sk-SK" baseline="0" dirty="0"/>
              <a:t> of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name</a:t>
            </a:r>
            <a:r>
              <a:rPr lang="sk-SK" baseline="0" dirty="0"/>
              <a:t> of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agency</a:t>
            </a:r>
            <a:r>
              <a:rPr lang="sk-SK" baseline="0" dirty="0"/>
              <a:t> and </a:t>
            </a:r>
            <a:r>
              <a:rPr lang="sk-SK" baseline="0" dirty="0" err="1"/>
              <a:t>app</a:t>
            </a:r>
            <a:endParaRPr lang="sk-SK" baseline="0" dirty="0"/>
          </a:p>
          <a:p>
            <a:endParaRPr lang="sk-SK" baseline="0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6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3604980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Environmental</a:t>
            </a:r>
            <a:r>
              <a:rPr lang="sk-SK" dirty="0"/>
              <a:t> </a:t>
            </a:r>
            <a:r>
              <a:rPr lang="sk-SK" dirty="0" err="1"/>
              <a:t>impact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7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8362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Commenting</a:t>
            </a:r>
            <a:r>
              <a:rPr lang="sk-SK" baseline="0" dirty="0"/>
              <a:t>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choice</a:t>
            </a:r>
            <a:r>
              <a:rPr lang="sk-SK" baseline="0" dirty="0"/>
              <a:t> of </a:t>
            </a:r>
            <a:r>
              <a:rPr lang="sk-SK" baseline="0" dirty="0" err="1"/>
              <a:t>colors</a:t>
            </a:r>
            <a:endParaRPr lang="sk-SK" baseline="0" dirty="0"/>
          </a:p>
          <a:p>
            <a:r>
              <a:rPr lang="sk-SK" baseline="0" dirty="0"/>
              <a:t>• </a:t>
            </a:r>
            <a:r>
              <a:rPr lang="sk-SK" baseline="0" dirty="0" err="1"/>
              <a:t>what</a:t>
            </a:r>
            <a:r>
              <a:rPr lang="sk-SK" baseline="0" dirty="0"/>
              <a:t> </a:t>
            </a:r>
            <a:r>
              <a:rPr lang="sk-SK" baseline="0" dirty="0" err="1"/>
              <a:t>the</a:t>
            </a:r>
            <a:r>
              <a:rPr lang="sk-SK" baseline="0" dirty="0"/>
              <a:t> logo </a:t>
            </a:r>
            <a:r>
              <a:rPr lang="sk-SK" baseline="0" dirty="0" err="1"/>
              <a:t>represents</a:t>
            </a:r>
            <a:endParaRPr lang="sk-SK" baseline="0" dirty="0"/>
          </a:p>
          <a:p>
            <a:r>
              <a:rPr lang="sk-SK" baseline="0" dirty="0"/>
              <a:t>• </a:t>
            </a:r>
            <a:r>
              <a:rPr lang="sk-SK" baseline="0" dirty="0" err="1"/>
              <a:t>typography</a:t>
            </a:r>
            <a:endParaRPr lang="sk-SK" baseline="0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8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82406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/>
              <a:t>• </a:t>
            </a:r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development</a:t>
            </a:r>
            <a:r>
              <a:rPr lang="sk-SK" baseline="0" dirty="0"/>
              <a:t> of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company‘s</a:t>
            </a:r>
            <a:r>
              <a:rPr lang="sk-SK" baseline="0" dirty="0"/>
              <a:t> website and </a:t>
            </a:r>
            <a:r>
              <a:rPr lang="sk-SK" baseline="0" dirty="0" err="1"/>
              <a:t>the</a:t>
            </a:r>
            <a:r>
              <a:rPr lang="sk-SK" baseline="0" dirty="0"/>
              <a:t> </a:t>
            </a:r>
            <a:r>
              <a:rPr lang="sk-SK" baseline="0" dirty="0" err="1"/>
              <a:t>app</a:t>
            </a:r>
            <a:endParaRPr lang="sk-SK" baseline="0" dirty="0"/>
          </a:p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EECB07-7502-4A19-A9EF-F2D98E590B7D}" type="slidenum">
              <a:rPr lang="sk-SK" smtClean="0"/>
              <a:t>9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8695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40E298C-3435-4D7A-8586-B0CE355D88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9C6B9184-604C-4C6F-BB12-4A5993C11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F282075F-AC5D-4BAD-96C6-D244326A9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575AA4C8-3FD1-4858-AAFC-8E6C874A6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EEABE71-4F00-4487-B5C5-EEBA1DFC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39085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DA93B76-9AFC-4DA1-BF38-65702F8E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9A0EF266-27BD-4FD2-B7F2-16AF1F9315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086450FD-5913-40D3-9E84-A48EA9DE7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0F83CFB-17CF-4C2B-B5A4-C8DD9A5CA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81300030-D17B-4B33-8896-09161B6CF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41903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1346E6C0-67FF-46C3-B948-AFEC07863F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zvislý text 2">
            <a:extLst>
              <a:ext uri="{FF2B5EF4-FFF2-40B4-BE49-F238E27FC236}">
                <a16:creationId xmlns:a16="http://schemas.microsoft.com/office/drawing/2014/main" id="{34747A7F-E2FD-4426-827D-29D102A100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89438DD7-356C-45DF-9C75-2FAE41CA1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21B74F6-0046-4203-AB72-091C876BB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EB0321F8-E8BD-49AF-8368-D67341C9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88653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BDC4DED-6B57-4DC5-9EE8-527C931B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F265C55-727B-4A92-B406-C0E4406FB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D0C787F-603A-4850-8B12-A602B83E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8BA46A3-F20F-4B1B-9A84-1EDFEB21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0D68226B-2031-4365-9EF8-1536B586A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3193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8105221-6A73-4043-9311-E3C8569EC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103F2555-8859-4D13-BF7A-A13F5735E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A8F38E4-365C-4CC9-9CF3-7CBB828CB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D9A9FB0C-34BB-4BC7-A4F6-7594378AB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2743488-8159-4556-B6C2-700EEE85A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098999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238623F-940C-458B-AE8E-117B89EF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9E63F44-A0BF-4B85-AB33-4C6C5C803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BFC43F4-557F-41C3-A21D-D0DD1C7202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9194FBC4-5BBD-4E8B-908A-60034D07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951A5132-1E38-4834-8FD9-F5AAAE6E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920BCAF8-B16E-4E4D-BFCC-938581133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6753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8F1DBD6-D303-4A58-A249-EEC25620A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9F33CA54-7A4A-4361-BE3B-7457D35BD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51CE424-BD7A-4846-A968-26530DB1A7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text 4">
            <a:extLst>
              <a:ext uri="{FF2B5EF4-FFF2-40B4-BE49-F238E27FC236}">
                <a16:creationId xmlns:a16="http://schemas.microsoft.com/office/drawing/2014/main" id="{F3B82283-FB8E-420B-A23C-09CEC8E8D2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E1430450-2CF7-44B2-AF3A-A50F8CDFB9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BBDDEEBB-58FE-4C73-9AA7-06BEBAE57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7415932D-CBEB-461C-BCD1-E7329594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B0F50C22-089E-4171-98F0-D957E05EC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684728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65CA9DE-11FF-4F0F-9973-A305DC4B9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218F5D3F-6FF4-44C0-8F63-7FB9A66FD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D7C8250D-1938-4C96-8803-0FABA6656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44B6950B-4243-41EC-A686-34CEC56D3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94497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1F2EA72E-D9A5-4210-9543-794D40312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E3D30784-22B9-44B1-8676-2F380AE2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53E74DB9-60AD-4628-BF06-BF10E26E2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748159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C27513A-F56C-4B6A-B116-CBCFBAA11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AC08E4E-F230-4244-9C8E-AD4084A5CE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603B964A-3B77-42F8-B928-2379AA7E4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7F1CF48C-5B9F-4F58-857E-C76F7DFEA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98E434F-7FB7-4FA3-BBA0-1F398D8CF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3C4CF58-C507-4446-8FB8-5F43A4A62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412645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B3D4131-6BA6-4385-8C5F-BB390B27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F5F311DA-5F7F-4004-9EAA-9823900318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 dirty="0"/>
          </a:p>
        </p:txBody>
      </p:sp>
      <p:sp>
        <p:nvSpPr>
          <p:cNvPr id="4" name="Zástupný objekt pre text 3">
            <a:extLst>
              <a:ext uri="{FF2B5EF4-FFF2-40B4-BE49-F238E27FC236}">
                <a16:creationId xmlns:a16="http://schemas.microsoft.com/office/drawing/2014/main" id="{F71C40C7-A66D-43D7-B9A2-A4BC7A150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Upraviť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82D4F5D-C625-462A-8BCE-C2A895D3E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86FB7C17-9001-4E73-823D-1C7775B57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EDA37EC7-FE81-4A71-A2E4-07A7834B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8256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BBC6D3B1-238E-4BA1-8CD3-0C60C642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text 2">
            <a:extLst>
              <a:ext uri="{FF2B5EF4-FFF2-40B4-BE49-F238E27FC236}">
                <a16:creationId xmlns:a16="http://schemas.microsoft.com/office/drawing/2014/main" id="{2DC6AB30-FB9C-4F86-9B65-B366249425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Upraviť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3B2EBD36-F0A9-46E1-A2DC-B3FB1363D3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0CF9A-136B-4230-BA7C-7810DB12DA8D}" type="datetimeFigureOut">
              <a:rPr lang="sk-SK" smtClean="0"/>
              <a:t>1. 12. 2017</a:t>
            </a:fld>
            <a:endParaRPr lang="sk-SK" dirty="0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9A0D6916-E142-47B6-BBBC-B5C32FD49D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 dirty="0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5509C9BD-6930-4E62-AD38-7CA75EE8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E5263-5D47-4360-B57B-35EF6CF676C3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556983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hyperlink" Target="http://www.kmjdesign.dk/webpage/rekreate/" TargetMode="External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4" Type="http://schemas.openxmlformats.org/officeDocument/2006/relationships/image" Target="../media/image5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3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BF27C646-DCBD-43EA-9C24-616C00B376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14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>
            <a:extLst>
              <a:ext uri="{FF2B5EF4-FFF2-40B4-BE49-F238E27FC236}">
                <a16:creationId xmlns:a16="http://schemas.microsoft.com/office/drawing/2014/main" id="{6AF168F7-7453-4794-84E3-ADAA597EA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84" t="15244" r="22769" b="39012"/>
          <a:stretch/>
        </p:blipFill>
        <p:spPr>
          <a:xfrm>
            <a:off x="4613430" y="1364365"/>
            <a:ext cx="5112504" cy="4334934"/>
          </a:xfrm>
          <a:prstGeom prst="rect">
            <a:avLst/>
          </a:prstGeom>
        </p:spPr>
      </p:pic>
      <p:pic>
        <p:nvPicPr>
          <p:cNvPr id="10" name="Grafický objekt 9">
            <a:extLst>
              <a:ext uri="{FF2B5EF4-FFF2-40B4-BE49-F238E27FC236}">
                <a16:creationId xmlns:a16="http://schemas.microsoft.com/office/drawing/2014/main" id="{7929127E-BD76-4A01-8515-2CA0B105AB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543"/>
          <a:stretch/>
        </p:blipFill>
        <p:spPr>
          <a:xfrm>
            <a:off x="9925050" y="0"/>
            <a:ext cx="2266950" cy="6873344"/>
          </a:xfrm>
          <a:prstGeom prst="rect">
            <a:avLst/>
          </a:prstGeom>
        </p:spPr>
      </p:pic>
      <p:sp>
        <p:nvSpPr>
          <p:cNvPr id="11" name="BlokTextu 10">
            <a:extLst>
              <a:ext uri="{FF2B5EF4-FFF2-40B4-BE49-F238E27FC236}">
                <a16:creationId xmlns:a16="http://schemas.microsoft.com/office/drawing/2014/main" id="{AEBA3501-3FDD-426D-8094-6784C2418B6A}"/>
              </a:ext>
            </a:extLst>
          </p:cNvPr>
          <p:cNvSpPr txBox="1"/>
          <p:nvPr/>
        </p:nvSpPr>
        <p:spPr>
          <a:xfrm rot="5400000" flipH="1">
            <a:off x="7976792" y="3667587"/>
            <a:ext cx="6163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website prototype</a:t>
            </a: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618B6401-3508-49CB-9F70-032BA06A413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630" t="15144" r="54537" b="29547"/>
          <a:stretch/>
        </p:blipFill>
        <p:spPr>
          <a:xfrm>
            <a:off x="217642" y="1364365"/>
            <a:ext cx="4296230" cy="43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43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08DE0ED7-7210-41EB-8870-06108D8A38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70543"/>
          <a:stretch/>
        </p:blipFill>
        <p:spPr>
          <a:xfrm>
            <a:off x="9925050" y="0"/>
            <a:ext cx="2266950" cy="6873344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85B6E0E9-51E8-4795-95D2-675D53FB9F7B}"/>
              </a:ext>
            </a:extLst>
          </p:cNvPr>
          <p:cNvSpPr txBox="1"/>
          <p:nvPr/>
        </p:nvSpPr>
        <p:spPr>
          <a:xfrm rot="5400000" flipH="1">
            <a:off x="8658224" y="3928072"/>
            <a:ext cx="480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homepage</a:t>
            </a:r>
          </a:p>
        </p:txBody>
      </p:sp>
      <p:pic>
        <p:nvPicPr>
          <p:cNvPr id="2" name="Obraz 1">
            <a:hlinkClick r:id="rId5"/>
            <a:extLst>
              <a:ext uri="{FF2B5EF4-FFF2-40B4-BE49-F238E27FC236}">
                <a16:creationId xmlns:a16="http://schemas.microsoft.com/office/drawing/2014/main" id="{4F06B160-7724-487C-9EB9-33FE844ED3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25" y="1441668"/>
            <a:ext cx="8187719" cy="397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50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F5FEC6AE-F880-4C20-A92F-577BDB424E1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543"/>
          <a:stretch/>
        </p:blipFill>
        <p:spPr>
          <a:xfrm>
            <a:off x="9925049" y="15344"/>
            <a:ext cx="2266950" cy="6873344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B7AD45E6-3152-4998-B92E-D265C82A3B72}"/>
              </a:ext>
            </a:extLst>
          </p:cNvPr>
          <p:cNvSpPr txBox="1"/>
          <p:nvPr/>
        </p:nvSpPr>
        <p:spPr>
          <a:xfrm rot="5400000" flipH="1">
            <a:off x="9012166" y="3760970"/>
            <a:ext cx="480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digital service</a:t>
            </a:r>
          </a:p>
        </p:txBody>
      </p:sp>
      <p:pic>
        <p:nvPicPr>
          <p:cNvPr id="2" name="montree app_final copy">
            <a:hlinkClick r:id="" action="ppaction://media"/>
            <a:extLst>
              <a:ext uri="{FF2B5EF4-FFF2-40B4-BE49-F238E27FC236}">
                <a16:creationId xmlns:a16="http://schemas.microsoft.com/office/drawing/2014/main" id="{7A8D20EA-9442-4315-86B7-D5584560BC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344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>
            <a:extLst>
              <a:ext uri="{FF2B5EF4-FFF2-40B4-BE49-F238E27FC236}">
                <a16:creationId xmlns:a16="http://schemas.microsoft.com/office/drawing/2014/main" id="{7EE0CFF1-5C19-472E-ACCA-ACEDF4B11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243" y="3756660"/>
            <a:ext cx="2057401" cy="457200"/>
          </a:xfrm>
        </p:spPr>
        <p:txBody>
          <a:bodyPr>
            <a:normAutofit/>
          </a:bodyPr>
          <a:lstStyle/>
          <a:p>
            <a:r>
              <a:rPr lang="en-GB" dirty="0">
                <a:latin typeface="Montserrat Light" panose="00000400000000000000" pitchFamily="2" charset="-18"/>
              </a:rPr>
              <a:t>mon</a:t>
            </a:r>
            <a:r>
              <a:rPr lang="en-GB" dirty="0">
                <a:latin typeface="Montserrat SemiBold" panose="00000700000000000000" pitchFamily="2" charset="-18"/>
              </a:rPr>
              <a:t>Tree</a:t>
            </a:r>
          </a:p>
        </p:txBody>
      </p:sp>
      <p:pic>
        <p:nvPicPr>
          <p:cNvPr id="2" name="Grafický objekt 1">
            <a:extLst>
              <a:ext uri="{FF2B5EF4-FFF2-40B4-BE49-F238E27FC236}">
                <a16:creationId xmlns:a16="http://schemas.microsoft.com/office/drawing/2014/main" id="{E918A43E-0734-4481-83E1-74236BA3BF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8293"/>
          <a:stretch/>
        </p:blipFill>
        <p:spPr>
          <a:xfrm>
            <a:off x="765332" y="2480310"/>
            <a:ext cx="1419225" cy="1276350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26385FC9-E07A-45C2-9003-C933BF62E5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41320" y="0"/>
            <a:ext cx="9250680" cy="684904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858FEC83-2AFD-48D7-BD88-DDB19C37F632}"/>
              </a:ext>
            </a:extLst>
          </p:cNvPr>
          <p:cNvSpPr txBox="1"/>
          <p:nvPr/>
        </p:nvSpPr>
        <p:spPr>
          <a:xfrm>
            <a:off x="5007983" y="3999547"/>
            <a:ext cx="539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Mihael</a:t>
            </a: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 </a:t>
            </a:r>
            <a:r>
              <a:rPr lang="sk-SK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Š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andro</a:t>
            </a: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   Maria 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Cambalova</a:t>
            </a: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  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Tiril</a:t>
            </a: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 Key 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Grimsrud</a:t>
            </a:r>
            <a:endParaRPr lang="en-GB" sz="1200" dirty="0">
              <a:solidFill>
                <a:schemeClr val="bg1"/>
              </a:solidFill>
              <a:latin typeface="Montserrat Light" panose="00000400000000000000" pitchFamily="2" charset="-18"/>
            </a:endParaRPr>
          </a:p>
          <a:p>
            <a:pPr algn="ctr">
              <a:lnSpc>
                <a:spcPct val="150000"/>
              </a:lnSpc>
            </a:pP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Karoline Meyer Jacobsen   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Zuzanna</a:t>
            </a:r>
            <a:r>
              <a:rPr lang="en-GB" sz="1200" dirty="0">
                <a:solidFill>
                  <a:schemeClr val="bg1"/>
                </a:solidFill>
                <a:latin typeface="Montserrat Light" panose="00000400000000000000" pitchFamily="2" charset="-18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Montserrat Light" panose="00000400000000000000" pitchFamily="2" charset="-18"/>
              </a:rPr>
              <a:t>Dzialowska</a:t>
            </a:r>
            <a:endParaRPr lang="sk-SK" sz="1200" dirty="0">
              <a:solidFill>
                <a:schemeClr val="bg1"/>
              </a:solidFill>
              <a:latin typeface="Montserrat Light" panose="00000400000000000000" pitchFamily="2" charset="-18"/>
            </a:endParaRPr>
          </a:p>
        </p:txBody>
      </p:sp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E7427321-ABE8-4B46-8072-183002D1BC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8538" y="2889780"/>
            <a:ext cx="41338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61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C738D34C-830C-4D3F-8485-8214FF521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3700" y="0"/>
            <a:ext cx="9258299" cy="6849040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BDB75AA4-6E5C-446F-B4A7-ACE834BB0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6240" y="2104691"/>
            <a:ext cx="6643687" cy="2529660"/>
          </a:xfrm>
          <a:prstGeom prst="rect">
            <a:avLst/>
          </a:prstGeom>
        </p:spPr>
      </p:pic>
      <p:sp>
        <p:nvSpPr>
          <p:cNvPr id="10" name="Podnadpis 2">
            <a:extLst>
              <a:ext uri="{FF2B5EF4-FFF2-40B4-BE49-F238E27FC236}">
                <a16:creationId xmlns:a16="http://schemas.microsoft.com/office/drawing/2014/main" id="{59066433-595D-4188-A824-20A8D04658D6}"/>
              </a:ext>
            </a:extLst>
          </p:cNvPr>
          <p:cNvSpPr txBox="1">
            <a:spLocks/>
          </p:cNvSpPr>
          <p:nvPr/>
        </p:nvSpPr>
        <p:spPr>
          <a:xfrm rot="16200000">
            <a:off x="22244" y="3031858"/>
            <a:ext cx="2639657" cy="6753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4000" dirty="0">
                <a:latin typeface="Montserrat Medium" panose="00000600000000000000" pitchFamily="2" charset="-18"/>
              </a:rPr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47296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:a16="http://schemas.microsoft.com/office/drawing/2014/main" id="{260295BA-7E5F-4817-944F-204646070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-79022"/>
            <a:ext cx="5080000" cy="7185301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147DD768-0E47-416D-9817-39F2F65F9E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4913"/>
          <a:stretch/>
        </p:blipFill>
        <p:spPr>
          <a:xfrm>
            <a:off x="5215467" y="-7672"/>
            <a:ext cx="6976533" cy="6873344"/>
          </a:xfrm>
          <a:prstGeom prst="rect">
            <a:avLst/>
          </a:prstGeom>
        </p:spPr>
      </p:pic>
      <p:sp>
        <p:nvSpPr>
          <p:cNvPr id="9" name="BlokTextu 8">
            <a:extLst>
              <a:ext uri="{FF2B5EF4-FFF2-40B4-BE49-F238E27FC236}">
                <a16:creationId xmlns:a16="http://schemas.microsoft.com/office/drawing/2014/main" id="{EA095069-053B-4605-AA15-C875D2F00909}"/>
              </a:ext>
            </a:extLst>
          </p:cNvPr>
          <p:cNvSpPr txBox="1"/>
          <p:nvPr/>
        </p:nvSpPr>
        <p:spPr>
          <a:xfrm flipH="1">
            <a:off x="6442887" y="1226081"/>
            <a:ext cx="480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target audience</a:t>
            </a:r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BE87386C-D265-497D-AC04-F836614E0CB6}"/>
              </a:ext>
            </a:extLst>
          </p:cNvPr>
          <p:cNvSpPr/>
          <p:nvPr/>
        </p:nvSpPr>
        <p:spPr>
          <a:xfrm>
            <a:off x="6096000" y="2322267"/>
            <a:ext cx="5494376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k-SK" sz="2000" dirty="0" err="1">
                <a:solidFill>
                  <a:schemeClr val="bg1"/>
                </a:solidFill>
                <a:latin typeface="Montserrat" panose="00000500000000000000" pitchFamily="2" charset="-18"/>
              </a:rPr>
              <a:t>People</a:t>
            </a:r>
            <a:r>
              <a:rPr lang="sk-SK" sz="2000" dirty="0">
                <a:solidFill>
                  <a:schemeClr val="bg1"/>
                </a:solidFill>
                <a:latin typeface="Montserrat" panose="00000500000000000000" pitchFamily="2" charset="-18"/>
              </a:rPr>
              <a:t> </a:t>
            </a:r>
            <a:r>
              <a:rPr lang="sk-SK" sz="2000" dirty="0" err="1">
                <a:solidFill>
                  <a:schemeClr val="bg1"/>
                </a:solidFill>
                <a:latin typeface="Montserrat" panose="00000500000000000000" pitchFamily="2" charset="-18"/>
              </a:rPr>
              <a:t>who</a:t>
            </a:r>
            <a:r>
              <a:rPr lang="sk-SK" sz="2000" dirty="0">
                <a:solidFill>
                  <a:schemeClr val="bg1"/>
                </a:solidFill>
                <a:latin typeface="Montserrat" panose="00000500000000000000" pitchFamily="2" charset="-18"/>
              </a:rPr>
              <a:t>:</a:t>
            </a: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18"/>
              </a:rPr>
              <a:t>have a basic understanding of modern technology </a:t>
            </a:r>
            <a:endParaRPr lang="sk-SK" sz="2000" dirty="0">
              <a:solidFill>
                <a:schemeClr val="bg1"/>
              </a:solidFill>
              <a:latin typeface="Montserrat" panose="00000500000000000000" pitchFamily="2" charset="-1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18"/>
              </a:rPr>
              <a:t>have to manage their our budget </a:t>
            </a:r>
            <a:endParaRPr lang="sk-SK" sz="2000" dirty="0">
              <a:solidFill>
                <a:schemeClr val="bg1"/>
              </a:solidFill>
              <a:latin typeface="Montserrat" panose="00000500000000000000" pitchFamily="2" charset="-18"/>
            </a:endParaRPr>
          </a:p>
          <a:p>
            <a:pPr marL="342900" indent="-342900">
              <a:buFontTx/>
              <a:buChar char="-"/>
            </a:pP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18"/>
              </a:rPr>
              <a:t>are busy with their professional duties and personal life</a:t>
            </a:r>
            <a:endParaRPr lang="sk-SK" sz="2000" dirty="0">
              <a:solidFill>
                <a:schemeClr val="bg1"/>
              </a:solidFill>
              <a:latin typeface="Montserrat" panose="00000500000000000000" pitchFamily="2" charset="-18"/>
            </a:endParaRPr>
          </a:p>
          <a:p>
            <a:r>
              <a:rPr lang="sk-SK" sz="2000" dirty="0">
                <a:solidFill>
                  <a:schemeClr val="bg1"/>
                </a:solidFill>
                <a:latin typeface="Montserrat" panose="00000500000000000000" pitchFamily="2" charset="-18"/>
              </a:rPr>
              <a:t>-    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18"/>
              </a:rPr>
              <a:t>are interested in eco-friendly actions</a:t>
            </a:r>
            <a:endParaRPr lang="sk-SK" sz="2000" dirty="0">
              <a:solidFill>
                <a:schemeClr val="bg1"/>
              </a:solidFill>
              <a:latin typeface="Montserrat" panose="00000500000000000000" pitchFamily="2" charset="-18"/>
            </a:endParaRPr>
          </a:p>
          <a:p>
            <a:pPr marL="342900" indent="-342900">
              <a:buFontTx/>
              <a:buChar char="-"/>
            </a:pPr>
            <a:r>
              <a:rPr lang="sk-SK" sz="2000" dirty="0">
                <a:solidFill>
                  <a:schemeClr val="bg1"/>
                </a:solidFill>
                <a:latin typeface="Montserrat" panose="00000500000000000000" pitchFamily="2" charset="-18"/>
              </a:rPr>
              <a:t>are</a:t>
            </a:r>
            <a:r>
              <a:rPr lang="en-US" sz="2000" dirty="0">
                <a:solidFill>
                  <a:schemeClr val="bg1"/>
                </a:solidFill>
                <a:latin typeface="Montserrat" panose="00000500000000000000" pitchFamily="2" charset="-18"/>
              </a:rPr>
              <a:t> having rich social life, so that they can promote the app via word of mouth marketing</a:t>
            </a:r>
          </a:p>
        </p:txBody>
      </p:sp>
    </p:spTree>
    <p:extLst>
      <p:ext uri="{BB962C8B-B14F-4D97-AF65-F5344CB8AC3E}">
        <p14:creationId xmlns:p14="http://schemas.microsoft.com/office/powerpoint/2010/main" val="29462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>
            <a:extLst>
              <a:ext uri="{FF2B5EF4-FFF2-40B4-BE49-F238E27FC236}">
                <a16:creationId xmlns:a16="http://schemas.microsoft.com/office/drawing/2014/main" id="{EB373C80-5351-4D2C-A2A6-B8B1CCC0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323576" cy="6858000"/>
          </a:xfrm>
          <a:prstGeom prst="rect">
            <a:avLst/>
          </a:prstGeom>
        </p:spPr>
      </p:pic>
      <p:sp>
        <p:nvSpPr>
          <p:cNvPr id="10" name="BlokTextu 9">
            <a:extLst>
              <a:ext uri="{FF2B5EF4-FFF2-40B4-BE49-F238E27FC236}">
                <a16:creationId xmlns:a16="http://schemas.microsoft.com/office/drawing/2014/main" id="{DFF71705-F5AE-4ABF-A257-BA2D389AD566}"/>
              </a:ext>
            </a:extLst>
          </p:cNvPr>
          <p:cNvSpPr txBox="1"/>
          <p:nvPr/>
        </p:nvSpPr>
        <p:spPr>
          <a:xfrm rot="5400000">
            <a:off x="9079903" y="3075057"/>
            <a:ext cx="4207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Montserrat Medium" panose="00000600000000000000" pitchFamily="2" charset="-18"/>
              </a:rPr>
              <a:t>visual identity</a:t>
            </a:r>
            <a:endParaRPr lang="sk-SK" sz="4000" dirty="0">
              <a:latin typeface="Montserrat Medium" panose="000006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953749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cký objekt 3">
            <a:extLst>
              <a:ext uri="{FF2B5EF4-FFF2-40B4-BE49-F238E27FC236}">
                <a16:creationId xmlns:a16="http://schemas.microsoft.com/office/drawing/2014/main" id="{58F2555C-D851-4A55-8EDB-8C27C5987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4464" y="314822"/>
            <a:ext cx="2997575" cy="1779049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EDB37308-A3F7-438C-AC08-61A241DAEF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4464" y="2547924"/>
            <a:ext cx="4659346" cy="1247802"/>
          </a:xfrm>
          <a:prstGeom prst="rect">
            <a:avLst/>
          </a:prstGeom>
        </p:spPr>
      </p:pic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579CEE6-3692-41D3-88D5-3F2330F14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762000" y="2547924"/>
            <a:ext cx="13049250" cy="5071127"/>
          </a:xfrm>
          <a:prstGeom prst="rect">
            <a:avLst/>
          </a:prstGeom>
        </p:spPr>
      </p:pic>
      <p:pic>
        <p:nvPicPr>
          <p:cNvPr id="7" name="Grafický objekt 6">
            <a:extLst>
              <a:ext uri="{FF2B5EF4-FFF2-40B4-BE49-F238E27FC236}">
                <a16:creationId xmlns:a16="http://schemas.microsoft.com/office/drawing/2014/main" id="{EE0759FD-E5B7-4488-BE9A-68388BC08F1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7614" y="3943350"/>
            <a:ext cx="5214270" cy="27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90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cký objekt 5">
            <a:extLst>
              <a:ext uri="{FF2B5EF4-FFF2-40B4-BE49-F238E27FC236}">
                <a16:creationId xmlns:a16="http://schemas.microsoft.com/office/drawing/2014/main" id="{8469EAE9-FB56-48BB-B13F-AD7BBFB73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-3189516"/>
            <a:ext cx="12192000" cy="13237029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A1556473-F3DF-423F-91F4-84749BAA2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216" y="959554"/>
            <a:ext cx="8173568" cy="475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304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52A951FE-46B5-4777-A300-78BF90C732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0848" y="-7672"/>
            <a:ext cx="9291152" cy="6873344"/>
          </a:xfrm>
          <a:prstGeom prst="rect">
            <a:avLst/>
          </a:prstGeom>
        </p:spPr>
      </p:pic>
      <p:pic>
        <p:nvPicPr>
          <p:cNvPr id="8" name="Grafický objekt 7">
            <a:extLst>
              <a:ext uri="{FF2B5EF4-FFF2-40B4-BE49-F238E27FC236}">
                <a16:creationId xmlns:a16="http://schemas.microsoft.com/office/drawing/2014/main" id="{1AD566EC-433C-4957-A48C-3D59ED21B6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8079" y="954476"/>
            <a:ext cx="5161935" cy="1428750"/>
          </a:xfrm>
          <a:prstGeom prst="rect">
            <a:avLst/>
          </a:prstGeom>
        </p:spPr>
      </p:pic>
      <p:sp>
        <p:nvSpPr>
          <p:cNvPr id="10" name="Podnadpis 2">
            <a:extLst>
              <a:ext uri="{FF2B5EF4-FFF2-40B4-BE49-F238E27FC236}">
                <a16:creationId xmlns:a16="http://schemas.microsoft.com/office/drawing/2014/main" id="{AD56A982-3B07-4171-886E-23219571D61D}"/>
              </a:ext>
            </a:extLst>
          </p:cNvPr>
          <p:cNvSpPr txBox="1">
            <a:spLocks/>
          </p:cNvSpPr>
          <p:nvPr/>
        </p:nvSpPr>
        <p:spPr>
          <a:xfrm>
            <a:off x="8958570" y="2060150"/>
            <a:ext cx="1876426" cy="37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latin typeface="Montserrat Light" panose="00000400000000000000" pitchFamily="2" charset="-18"/>
              </a:rPr>
              <a:t>mon</a:t>
            </a:r>
            <a:r>
              <a:rPr lang="en-GB" sz="1800" dirty="0">
                <a:solidFill>
                  <a:schemeClr val="bg1"/>
                </a:solidFill>
                <a:latin typeface="Montserrat SemiBold" panose="00000700000000000000" pitchFamily="2" charset="-18"/>
              </a:rPr>
              <a:t>Tree</a:t>
            </a:r>
            <a:endParaRPr lang="en-GB" dirty="0">
              <a:solidFill>
                <a:schemeClr val="bg1"/>
              </a:solidFill>
              <a:latin typeface="Montserrat SemiBold" panose="00000700000000000000" pitchFamily="2" charset="-18"/>
            </a:endParaRPr>
          </a:p>
        </p:txBody>
      </p:sp>
      <p:pic>
        <p:nvPicPr>
          <p:cNvPr id="11" name="Grafický objekt 10">
            <a:extLst>
              <a:ext uri="{FF2B5EF4-FFF2-40B4-BE49-F238E27FC236}">
                <a16:creationId xmlns:a16="http://schemas.microsoft.com/office/drawing/2014/main" id="{40E15CE4-1849-4848-9897-79BEA6302DA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r="70760" b="53913"/>
          <a:stretch/>
        </p:blipFill>
        <p:spPr>
          <a:xfrm>
            <a:off x="6766919" y="2719209"/>
            <a:ext cx="1896663" cy="1478280"/>
          </a:xfrm>
          <a:prstGeom prst="rect">
            <a:avLst/>
          </a:prstGeom>
        </p:spPr>
      </p:pic>
      <p:sp>
        <p:nvSpPr>
          <p:cNvPr id="13" name="Podnadpis 2">
            <a:extLst>
              <a:ext uri="{FF2B5EF4-FFF2-40B4-BE49-F238E27FC236}">
                <a16:creationId xmlns:a16="http://schemas.microsoft.com/office/drawing/2014/main" id="{4F3DD482-210F-4998-9429-6159B94B54C0}"/>
              </a:ext>
            </a:extLst>
          </p:cNvPr>
          <p:cNvSpPr txBox="1">
            <a:spLocks/>
          </p:cNvSpPr>
          <p:nvPr/>
        </p:nvSpPr>
        <p:spPr>
          <a:xfrm>
            <a:off x="8250199" y="3232733"/>
            <a:ext cx="1896662" cy="3771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>
                <a:solidFill>
                  <a:schemeClr val="bg1"/>
                </a:solidFill>
                <a:latin typeface="Montserrat Light" panose="00000400000000000000" pitchFamily="2" charset="-18"/>
              </a:rPr>
              <a:t>mon</a:t>
            </a:r>
            <a:r>
              <a:rPr lang="en-GB" sz="1800" dirty="0">
                <a:solidFill>
                  <a:schemeClr val="bg1"/>
                </a:solidFill>
                <a:latin typeface="Montserrat SemiBold" panose="00000700000000000000" pitchFamily="2" charset="-18"/>
              </a:rPr>
              <a:t>Tree</a:t>
            </a:r>
            <a:endParaRPr lang="en-GB" sz="3600" dirty="0">
              <a:solidFill>
                <a:schemeClr val="bg1"/>
              </a:solidFill>
              <a:latin typeface="Montserrat SemiBold" panose="00000700000000000000" pitchFamily="2" charset="-18"/>
            </a:endParaRPr>
          </a:p>
        </p:txBody>
      </p:sp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144FB34F-78A3-40B1-8039-EDA3E5AABF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-1048058" y="3343275"/>
            <a:ext cx="7048500" cy="361950"/>
          </a:xfrm>
          <a:prstGeom prst="rect">
            <a:avLst/>
          </a:prstGeom>
        </p:spPr>
      </p:pic>
      <p:pic>
        <p:nvPicPr>
          <p:cNvPr id="15" name="Grafický objekt 14">
            <a:extLst>
              <a:ext uri="{FF2B5EF4-FFF2-40B4-BE49-F238E27FC236}">
                <a16:creationId xmlns:a16="http://schemas.microsoft.com/office/drawing/2014/main" id="{B7B36ABB-C93C-4991-B85D-0BCDCA73D2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51012" y="4654689"/>
            <a:ext cx="3781425" cy="361950"/>
          </a:xfrm>
          <a:prstGeom prst="rect">
            <a:avLst/>
          </a:prstGeom>
        </p:spPr>
      </p:pic>
      <p:pic>
        <p:nvPicPr>
          <p:cNvPr id="20" name="Grafický objekt 19">
            <a:extLst>
              <a:ext uri="{FF2B5EF4-FFF2-40B4-BE49-F238E27FC236}">
                <a16:creationId xmlns:a16="http://schemas.microsoft.com/office/drawing/2014/main" id="{6238949E-3EF9-429D-84A3-B2C6C1725E8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18788"/>
          <a:stretch/>
        </p:blipFill>
        <p:spPr>
          <a:xfrm>
            <a:off x="5386387" y="4197489"/>
            <a:ext cx="1419225" cy="1276350"/>
          </a:xfrm>
          <a:prstGeom prst="rect">
            <a:avLst/>
          </a:prstGeom>
        </p:spPr>
      </p:pic>
      <p:pic>
        <p:nvPicPr>
          <p:cNvPr id="21" name="Grafický objekt 20">
            <a:extLst>
              <a:ext uri="{FF2B5EF4-FFF2-40B4-BE49-F238E27FC236}">
                <a16:creationId xmlns:a16="http://schemas.microsoft.com/office/drawing/2014/main" id="{6737A212-2F49-4508-BC0D-BCF9DDE71557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3659"/>
          <a:stretch/>
        </p:blipFill>
        <p:spPr>
          <a:xfrm>
            <a:off x="8069799" y="4206437"/>
            <a:ext cx="1429005" cy="1276350"/>
          </a:xfrm>
          <a:prstGeom prst="rect">
            <a:avLst/>
          </a:prstGeom>
        </p:spPr>
      </p:pic>
      <p:sp>
        <p:nvSpPr>
          <p:cNvPr id="23" name="BlokTextu 22">
            <a:extLst>
              <a:ext uri="{FF2B5EF4-FFF2-40B4-BE49-F238E27FC236}">
                <a16:creationId xmlns:a16="http://schemas.microsoft.com/office/drawing/2014/main" id="{5606DF11-89E4-4049-AF90-14A5DA7FCD04}"/>
              </a:ext>
            </a:extLst>
          </p:cNvPr>
          <p:cNvSpPr txBox="1"/>
          <p:nvPr/>
        </p:nvSpPr>
        <p:spPr>
          <a:xfrm>
            <a:off x="5472112" y="537430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 Light" panose="00000400000000000000" pitchFamily="2" charset="-18"/>
              </a:rPr>
              <a:t>mon</a:t>
            </a:r>
            <a:r>
              <a:rPr lang="en-GB" dirty="0">
                <a:latin typeface="Montserrat SemiBold" panose="00000700000000000000" pitchFamily="2" charset="-18"/>
              </a:rPr>
              <a:t>Tree</a:t>
            </a:r>
            <a:endParaRPr lang="sk-SK" dirty="0">
              <a:latin typeface="Montserrat SemiBold" panose="00000700000000000000" pitchFamily="2" charset="-18"/>
            </a:endParaRPr>
          </a:p>
        </p:txBody>
      </p:sp>
      <p:sp>
        <p:nvSpPr>
          <p:cNvPr id="24" name="BlokTextu 23">
            <a:extLst>
              <a:ext uri="{FF2B5EF4-FFF2-40B4-BE49-F238E27FC236}">
                <a16:creationId xmlns:a16="http://schemas.microsoft.com/office/drawing/2014/main" id="{711DCED0-7552-447A-9C23-CE5BB40F8C9D}"/>
              </a:ext>
            </a:extLst>
          </p:cNvPr>
          <p:cNvSpPr txBox="1"/>
          <p:nvPr/>
        </p:nvSpPr>
        <p:spPr>
          <a:xfrm>
            <a:off x="8165304" y="5374301"/>
            <a:ext cx="1333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ontserrat Light" panose="00000400000000000000" pitchFamily="2" charset="-18"/>
              </a:rPr>
              <a:t>mon</a:t>
            </a:r>
            <a:r>
              <a:rPr lang="en-GB" dirty="0">
                <a:latin typeface="Montserrat SemiBold" panose="00000700000000000000" pitchFamily="2" charset="-18"/>
              </a:rPr>
              <a:t>Tree</a:t>
            </a:r>
            <a:endParaRPr lang="sk-SK" dirty="0">
              <a:latin typeface="Montserrat SemiBold" panose="000007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1891940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B819CE33-E981-4056-97AF-3024CF551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0" t="20983" r="36788" b="5468"/>
          <a:stretch/>
        </p:blipFill>
        <p:spPr>
          <a:xfrm>
            <a:off x="1218359" y="790576"/>
            <a:ext cx="2736882" cy="2728927"/>
          </a:xfr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709E1E60-05A6-4C2C-8075-346D89D52F0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15972" r="37891" b="51180"/>
          <a:stretch/>
        </p:blipFill>
        <p:spPr>
          <a:xfrm>
            <a:off x="3955241" y="1176322"/>
            <a:ext cx="4800600" cy="2252678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8A606579-62F2-44E0-951F-56DA647B1F7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765" t="22614" r="50376" b="6274"/>
          <a:stretch/>
        </p:blipFill>
        <p:spPr>
          <a:xfrm rot="5400000">
            <a:off x="1149440" y="2435574"/>
            <a:ext cx="2543175" cy="4876801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FEC69BE6-4B78-410D-9762-34863B70F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6052298" y="2525016"/>
            <a:ext cx="2543175" cy="4894170"/>
          </a:xfrm>
          <a:prstGeom prst="rect">
            <a:avLst/>
          </a:prstGeom>
        </p:spPr>
      </p:pic>
      <p:pic>
        <p:nvPicPr>
          <p:cNvPr id="14" name="Grafický objekt 13">
            <a:extLst>
              <a:ext uri="{FF2B5EF4-FFF2-40B4-BE49-F238E27FC236}">
                <a16:creationId xmlns:a16="http://schemas.microsoft.com/office/drawing/2014/main" id="{9B9E2DB9-66BD-42D1-AFEB-AE845118E90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70543"/>
          <a:stretch/>
        </p:blipFill>
        <p:spPr>
          <a:xfrm>
            <a:off x="9925049" y="-15344"/>
            <a:ext cx="2266950" cy="6873344"/>
          </a:xfrm>
          <a:prstGeom prst="rect">
            <a:avLst/>
          </a:prstGeom>
        </p:spPr>
      </p:pic>
      <p:sp>
        <p:nvSpPr>
          <p:cNvPr id="15" name="BlokTextu 14">
            <a:extLst>
              <a:ext uri="{FF2B5EF4-FFF2-40B4-BE49-F238E27FC236}">
                <a16:creationId xmlns:a16="http://schemas.microsoft.com/office/drawing/2014/main" id="{5D50AF3B-14F1-46A4-A701-7F3562E5A20E}"/>
              </a:ext>
            </a:extLst>
          </p:cNvPr>
          <p:cNvSpPr txBox="1"/>
          <p:nvPr/>
        </p:nvSpPr>
        <p:spPr>
          <a:xfrm rot="5400000" flipH="1">
            <a:off x="8658223" y="4349018"/>
            <a:ext cx="48006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  <a:latin typeface="Montserrat SemiBold" panose="00000700000000000000" pitchFamily="2" charset="-18"/>
              </a:rPr>
              <a:t>sketches</a:t>
            </a:r>
            <a:endParaRPr lang="sk-SK" sz="4000" dirty="0">
              <a:solidFill>
                <a:schemeClr val="bg1"/>
              </a:solidFill>
              <a:latin typeface="Montserrat SemiBold" panose="00000700000000000000" pitchFamily="2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2507719686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203</Words>
  <Application>Microsoft Office PowerPoint</Application>
  <PresentationFormat>Panoramiczny</PresentationFormat>
  <Paragraphs>43</Paragraphs>
  <Slides>12</Slides>
  <Notes>11</Notes>
  <HiddenSlides>0</HiddenSlides>
  <MMClips>1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</vt:i4>
      </vt:variant>
    </vt:vector>
  </HeadingPairs>
  <TitlesOfParts>
    <vt:vector size="20" baseType="lpstr">
      <vt:lpstr>Arial</vt:lpstr>
      <vt:lpstr>Calibri</vt:lpstr>
      <vt:lpstr>Calibri Light</vt:lpstr>
      <vt:lpstr>Montserrat</vt:lpstr>
      <vt:lpstr>Montserrat Light</vt:lpstr>
      <vt:lpstr>Montserrat Medium</vt:lpstr>
      <vt:lpstr>Montserrat SemiBold</vt:lpstr>
      <vt:lpstr>Motív balíka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reKreate A/S</dc:title>
  <dc:creator>Mária Cambálová</dc:creator>
  <cp:lastModifiedBy>Zuzanna Działowska</cp:lastModifiedBy>
  <cp:revision>35</cp:revision>
  <dcterms:created xsi:type="dcterms:W3CDTF">2017-11-30T13:03:56Z</dcterms:created>
  <dcterms:modified xsi:type="dcterms:W3CDTF">2017-12-01T06:18:37Z</dcterms:modified>
</cp:coreProperties>
</file>